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3" r:id="rId2"/>
    <p:sldMasterId id="2147483705" r:id="rId3"/>
  </p:sldMasterIdLst>
  <p:notesMasterIdLst>
    <p:notesMasterId r:id="rId39"/>
  </p:notesMasterIdLst>
  <p:handoutMasterIdLst>
    <p:handoutMasterId r:id="rId40"/>
  </p:handoutMasterIdLst>
  <p:sldIdLst>
    <p:sldId id="274" r:id="rId4"/>
    <p:sldId id="276" r:id="rId5"/>
    <p:sldId id="545" r:id="rId6"/>
    <p:sldId id="654" r:id="rId7"/>
    <p:sldId id="655" r:id="rId8"/>
    <p:sldId id="656" r:id="rId9"/>
    <p:sldId id="657" r:id="rId10"/>
    <p:sldId id="658" r:id="rId11"/>
    <p:sldId id="659" r:id="rId12"/>
    <p:sldId id="663" r:id="rId13"/>
    <p:sldId id="664" r:id="rId14"/>
    <p:sldId id="665" r:id="rId15"/>
    <p:sldId id="666" r:id="rId16"/>
    <p:sldId id="667" r:id="rId17"/>
    <p:sldId id="668" r:id="rId18"/>
    <p:sldId id="660" r:id="rId19"/>
    <p:sldId id="669" r:id="rId20"/>
    <p:sldId id="670" r:id="rId21"/>
    <p:sldId id="671" r:id="rId22"/>
    <p:sldId id="661" r:id="rId23"/>
    <p:sldId id="673" r:id="rId24"/>
    <p:sldId id="672" r:id="rId25"/>
    <p:sldId id="662" r:id="rId26"/>
    <p:sldId id="674" r:id="rId27"/>
    <p:sldId id="653" r:id="rId28"/>
    <p:sldId id="675" r:id="rId29"/>
    <p:sldId id="676" r:id="rId30"/>
    <p:sldId id="677" r:id="rId31"/>
    <p:sldId id="678" r:id="rId32"/>
    <p:sldId id="633" r:id="rId33"/>
    <p:sldId id="349" r:id="rId34"/>
    <p:sldId id="478" r:id="rId35"/>
    <p:sldId id="614" r:id="rId36"/>
    <p:sldId id="608" r:id="rId37"/>
    <p:sldId id="29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</p14:sldIdLst>
        </p14:section>
        <p14:section name="1. Quality of service" id="{4828EE66-7586-4C84-A7A4-917B98986C1D}">
          <p14:sldIdLst>
            <p14:sldId id="545"/>
            <p14:sldId id="654"/>
            <p14:sldId id="655"/>
            <p14:sldId id="656"/>
            <p14:sldId id="657"/>
            <p14:sldId id="658"/>
            <p14:sldId id="659"/>
            <p14:sldId id="663"/>
            <p14:sldId id="664"/>
            <p14:sldId id="665"/>
            <p14:sldId id="666"/>
            <p14:sldId id="667"/>
            <p14:sldId id="668"/>
            <p14:sldId id="660"/>
            <p14:sldId id="669"/>
            <p14:sldId id="670"/>
            <p14:sldId id="671"/>
            <p14:sldId id="661"/>
            <p14:sldId id="673"/>
            <p14:sldId id="672"/>
            <p14:sldId id="662"/>
            <p14:sldId id="674"/>
          </p14:sldIdLst>
        </p14:section>
        <p14:section name="2. Port mirroring" id="{FC2D52DF-BFA0-48FD-8D18-4DA19DB1A01E}">
          <p14:sldIdLst>
            <p14:sldId id="653"/>
            <p14:sldId id="675"/>
            <p14:sldId id="676"/>
            <p14:sldId id="677"/>
            <p14:sldId id="678"/>
          </p14:sldIdLst>
        </p14:section>
        <p14:section name="6. Demo" id="{979BE68F-1BCC-4402-ACB9-34B768C3000F}">
          <p14:sldIdLst>
            <p14:sldId id="633"/>
          </p14:sldIdLst>
        </p14:section>
        <p14:section name="Conclusion" id="{10E03AB1-9AA8-4E86-9A64-D741901E50A2}">
          <p14:sldIdLst>
            <p14:sldId id="349"/>
            <p14:sldId id="478"/>
            <p14:sldId id="614"/>
            <p14:sldId id="608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sil Yordanov" initials="VY" lastIdx="1" clrIdx="0">
    <p:extLst>
      <p:ext uri="{19B8F6BF-5375-455C-9EA6-DF929625EA0E}">
        <p15:presenceInfo xmlns:p15="http://schemas.microsoft.com/office/powerpoint/2012/main" userId="1ee9dc105efb8e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94C8"/>
    <a:srgbClr val="C4D7EA"/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9" autoAdjust="0"/>
    <p:restoredTop sz="94620" autoAdjust="0"/>
  </p:normalViewPr>
  <p:slideViewPr>
    <p:cSldViewPr snapToGrid="0" showGuides="1">
      <p:cViewPr varScale="1">
        <p:scale>
          <a:sx n="85" d="100"/>
          <a:sy n="85" d="100"/>
        </p:scale>
        <p:origin x="456" y="6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3.8.2022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2022-08-03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8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8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8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4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5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8.png"/><Relationship Id="rId4" Type="http://schemas.openxmlformats.org/officeDocument/2006/relationships/image" Target="../media/image1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5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8.emf"/><Relationship Id="rId16" Type="http://schemas.openxmlformats.org/officeDocument/2006/relationships/image" Target="../media/image6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8.emf"/><Relationship Id="rId16" Type="http://schemas.microsoft.com/office/2007/relationships/hdphoto" Target="../media/hdphoto2.wdp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56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8.emf"/><Relationship Id="rId16" Type="http://schemas.microsoft.com/office/2007/relationships/hdphoto" Target="../media/hdphoto2.wdp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56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679892" y="3310569"/>
            <a:ext cx="1915477" cy="2073028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6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2022-08-03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3178" y="1095377"/>
            <a:ext cx="6376254" cy="5610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2022-08-03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2022-08-03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2022-08-03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2022-08-03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7351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2022-08-03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6305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2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8" y="2584291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9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 sz="2799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2999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2999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2999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2999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8530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3" y="581396"/>
            <a:ext cx="2404872" cy="117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5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2022-08-03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582229"/>
            <a:ext cx="2404872" cy="117037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1539635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Dark Picture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582229"/>
            <a:ext cx="2404872" cy="1170371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rgbClr val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1694614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10986134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10986134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/>
              <a:pPr/>
              <a:t>‹#›</a:t>
            </a:fld>
            <a:endParaRPr dirty="0"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892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770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98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40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323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857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arning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442" y="519236"/>
            <a:ext cx="9509760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69806"/>
            <a:ext cx="9509602" cy="4326192"/>
          </a:xfrm>
        </p:spPr>
        <p:txBody>
          <a:bodyPr/>
          <a:lstStyle>
            <a:lvl1pPr marL="0" indent="0">
              <a:spcBef>
                <a:spcPts val="1800"/>
              </a:spcBef>
              <a:spcAft>
                <a:spcPts val="600"/>
              </a:spcAft>
              <a:buNone/>
              <a:defRPr sz="2200"/>
            </a:lvl1pPr>
            <a:lvl2pPr marL="401637" indent="-342900">
              <a:spcBef>
                <a:spcPts val="1800"/>
              </a:spcBef>
              <a:buFont typeface="+mj-lt"/>
              <a:buAutoNum type="alphaUcPeriod"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Confidential – For Training Purposes Only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84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1581" y="2374047"/>
            <a:ext cx="2700285" cy="2922387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926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064716" y="2374047"/>
            <a:ext cx="2457149" cy="2659253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6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583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2022-08-03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5022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2022-08-03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98405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4"/>
            <a:ext cx="10961783" cy="92833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4D6003-8C5F-4462-A86F-8F583D2B03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399" y="245591"/>
            <a:ext cx="1882262" cy="71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8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2022-08-03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9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2022-08-03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5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2022-08-03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6485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2022-08-03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9029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35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2022-08-03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1313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2022-08-03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2022-08-03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5807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2022-08-03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037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3178" y="1095377"/>
            <a:ext cx="6376254" cy="5610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2022-08-03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811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2022-08-03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30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2022-08-03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68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2022-08-03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0856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4592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94746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2022-08-03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2022-08-03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7481D9-DA33-415E-BD4E-A4FC35DF8439}"/>
              </a:ext>
            </a:extLst>
          </p:cNvPr>
          <p:cNvSpPr/>
          <p:nvPr userDrawn="1"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D256256F-8302-4F5A-8E6F-32B550571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671F5-B171-469F-98BB-AE7B265F28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883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2022-08-03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2022-08-03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92" r:id="rId8"/>
    <p:sldLayoutId id="2147483683" r:id="rId9"/>
    <p:sldLayoutId id="2147483684" r:id="rId10"/>
    <p:sldLayoutId id="2147483685" r:id="rId11"/>
    <p:sldLayoutId id="2147483686" r:id="rId12"/>
    <p:sldLayoutId id="2147483688" r:id="rId13"/>
    <p:sldLayoutId id="2147483689" r:id="rId14"/>
    <p:sldLayoutId id="2147483687" r:id="rId15"/>
    <p:sldLayoutId id="2147483690" r:id="rId16"/>
    <p:sldLayoutId id="2147483691" r:id="rId17"/>
    <p:sldLayoutId id="2147483726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60591"/>
            <a:ext cx="847346" cy="4450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330728" y="6441416"/>
            <a:ext cx="251671" cy="221599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r">
              <a:lnSpc>
                <a:spcPct val="90000"/>
              </a:lnSpc>
            </a:pPr>
            <a:fld id="{DC2F7041-B349-41E1-9410-B2256D05E940}" type="slidenum">
              <a:rPr lang="en-US" sz="1600" smtClean="0">
                <a:solidFill>
                  <a:srgbClr val="646569"/>
                </a:solidFill>
              </a:rPr>
              <a:pPr algn="r">
                <a:lnSpc>
                  <a:spcPct val="90000"/>
                </a:lnSpc>
              </a:pPr>
              <a:t>‹#›</a:t>
            </a:fld>
            <a:endParaRPr lang="en-US" sz="1600" dirty="0">
              <a:solidFill>
                <a:srgbClr val="646569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-1"/>
            <a:ext cx="12192000" cy="182880"/>
            <a:chOff x="0" y="-1"/>
            <a:chExt cx="12192000" cy="182880"/>
          </a:xfrm>
        </p:grpSpPr>
        <p:sp>
          <p:nvSpPr>
            <p:cNvPr id="8" name="Rectangle 7"/>
            <p:cNvSpPr/>
            <p:nvPr userDrawn="1"/>
          </p:nvSpPr>
          <p:spPr bwMode="ltGray">
            <a:xfrm>
              <a:off x="0" y="-1"/>
              <a:ext cx="12192000" cy="18288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9" name="Rectangle 10"/>
            <p:cNvSpPr/>
            <p:nvPr userDrawn="1"/>
          </p:nvSpPr>
          <p:spPr bwMode="ltGray">
            <a:xfrm>
              <a:off x="1456946" y="-1"/>
              <a:ext cx="10735054" cy="182880"/>
            </a:xfrm>
            <a:custGeom>
              <a:avLst/>
              <a:gdLst>
                <a:gd name="connsiteX0" fmla="*/ 0 w 10735054"/>
                <a:gd name="connsiteY0" fmla="*/ 0 h 182880"/>
                <a:gd name="connsiteX1" fmla="*/ 10735054 w 10735054"/>
                <a:gd name="connsiteY1" fmla="*/ 0 h 182880"/>
                <a:gd name="connsiteX2" fmla="*/ 10735054 w 10735054"/>
                <a:gd name="connsiteY2" fmla="*/ 182880 h 182880"/>
                <a:gd name="connsiteX3" fmla="*/ 0 w 10735054"/>
                <a:gd name="connsiteY3" fmla="*/ 182880 h 182880"/>
                <a:gd name="connsiteX4" fmla="*/ 0 w 10735054"/>
                <a:gd name="connsiteY4" fmla="*/ 0 h 182880"/>
                <a:gd name="connsiteX0" fmla="*/ 9692640 w 10735054"/>
                <a:gd name="connsiteY0" fmla="*/ 9144 h 182880"/>
                <a:gd name="connsiteX1" fmla="*/ 10735054 w 10735054"/>
                <a:gd name="connsiteY1" fmla="*/ 0 h 182880"/>
                <a:gd name="connsiteX2" fmla="*/ 10735054 w 10735054"/>
                <a:gd name="connsiteY2" fmla="*/ 182880 h 182880"/>
                <a:gd name="connsiteX3" fmla="*/ 0 w 10735054"/>
                <a:gd name="connsiteY3" fmla="*/ 182880 h 182880"/>
                <a:gd name="connsiteX4" fmla="*/ 9692640 w 10735054"/>
                <a:gd name="connsiteY4" fmla="*/ 9144 h 182880"/>
                <a:gd name="connsiteX0" fmla="*/ 7452360 w 10735054"/>
                <a:gd name="connsiteY0" fmla="*/ 9144 h 182880"/>
                <a:gd name="connsiteX1" fmla="*/ 10735054 w 10735054"/>
                <a:gd name="connsiteY1" fmla="*/ 0 h 182880"/>
                <a:gd name="connsiteX2" fmla="*/ 10735054 w 10735054"/>
                <a:gd name="connsiteY2" fmla="*/ 182880 h 182880"/>
                <a:gd name="connsiteX3" fmla="*/ 0 w 10735054"/>
                <a:gd name="connsiteY3" fmla="*/ 182880 h 182880"/>
                <a:gd name="connsiteX4" fmla="*/ 7452360 w 10735054"/>
                <a:gd name="connsiteY4" fmla="*/ 9144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5054" h="182880">
                  <a:moveTo>
                    <a:pt x="7452360" y="9144"/>
                  </a:moveTo>
                  <a:lnTo>
                    <a:pt x="10735054" y="0"/>
                  </a:lnTo>
                  <a:lnTo>
                    <a:pt x="10735054" y="182880"/>
                  </a:lnTo>
                  <a:lnTo>
                    <a:pt x="0" y="182880"/>
                  </a:lnTo>
                  <a:lnTo>
                    <a:pt x="7452360" y="9144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054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2022-08-03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058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pokerstarscareers.com/" TargetMode="External"/><Relationship Id="rId13" Type="http://schemas.openxmlformats.org/officeDocument/2006/relationships/image" Target="../media/image89.png"/><Relationship Id="rId18" Type="http://schemas.openxmlformats.org/officeDocument/2006/relationships/hyperlink" Target="https://smartit.bg/" TargetMode="External"/><Relationship Id="rId3" Type="http://schemas.openxmlformats.org/officeDocument/2006/relationships/image" Target="../media/image84.png"/><Relationship Id="rId21" Type="http://schemas.openxmlformats.org/officeDocument/2006/relationships/image" Target="../media/image93.png"/><Relationship Id="rId7" Type="http://schemas.openxmlformats.org/officeDocument/2006/relationships/image" Target="../media/image86.png"/><Relationship Id="rId12" Type="http://schemas.openxmlformats.org/officeDocument/2006/relationships/hyperlink" Target="https://indeavr.com/" TargetMode="External"/><Relationship Id="rId17" Type="http://schemas.openxmlformats.org/officeDocument/2006/relationships/image" Target="../media/image91.png"/><Relationship Id="rId25" Type="http://schemas.openxmlformats.org/officeDocument/2006/relationships/image" Target="../media/image95.png"/><Relationship Id="rId2" Type="http://schemas.openxmlformats.org/officeDocument/2006/relationships/hyperlink" Target="https://www.postbank.bg/" TargetMode="External"/><Relationship Id="rId16" Type="http://schemas.openxmlformats.org/officeDocument/2006/relationships/hyperlink" Target="https://www.superhosting.bg/" TargetMode="External"/><Relationship Id="rId20" Type="http://schemas.openxmlformats.org/officeDocument/2006/relationships/hyperlink" Target="https://www.softwaregroup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g.it.schwarz/schwarz-it-bulgaria" TargetMode="External"/><Relationship Id="rId11" Type="http://schemas.openxmlformats.org/officeDocument/2006/relationships/image" Target="../media/image88.png"/><Relationship Id="rId24" Type="http://schemas.openxmlformats.org/officeDocument/2006/relationships/hyperlink" Target="https://createx.bg/" TargetMode="External"/><Relationship Id="rId5" Type="http://schemas.openxmlformats.org/officeDocument/2006/relationships/image" Target="../media/image85.png"/><Relationship Id="rId15" Type="http://schemas.openxmlformats.org/officeDocument/2006/relationships/image" Target="../media/image90.jpeg"/><Relationship Id="rId23" Type="http://schemas.openxmlformats.org/officeDocument/2006/relationships/image" Target="../media/image94.png"/><Relationship Id="rId10" Type="http://schemas.openxmlformats.org/officeDocument/2006/relationships/hyperlink" Target="https://de.draftkings.com/" TargetMode="External"/><Relationship Id="rId19" Type="http://schemas.openxmlformats.org/officeDocument/2006/relationships/image" Target="../media/image92.jpeg"/><Relationship Id="rId4" Type="http://schemas.openxmlformats.org/officeDocument/2006/relationships/hyperlink" Target="https://www.coca-colahellenic.com/" TargetMode="External"/><Relationship Id="rId9" Type="http://schemas.openxmlformats.org/officeDocument/2006/relationships/image" Target="../media/image87.jpeg"/><Relationship Id="rId14" Type="http://schemas.openxmlformats.org/officeDocument/2006/relationships/hyperlink" Target="https://www.pharvision.ai/" TargetMode="External"/><Relationship Id="rId22" Type="http://schemas.openxmlformats.org/officeDocument/2006/relationships/hyperlink" Target="https://taulia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2666" y="853904"/>
            <a:ext cx="3803541" cy="710385"/>
          </a:xfrm>
        </p:spPr>
        <p:txBody>
          <a:bodyPr/>
          <a:lstStyle/>
          <a:p>
            <a:r>
              <a:rPr lang="en-US" dirty="0">
                <a:solidFill>
                  <a:srgbClr val="234465"/>
                </a:solidFill>
              </a:rPr>
              <a:t>Lecture 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47" y="54111"/>
            <a:ext cx="10965303" cy="947066"/>
          </a:xfrm>
        </p:spPr>
        <p:txBody>
          <a:bodyPr>
            <a:normAutofit/>
          </a:bodyPr>
          <a:lstStyle/>
          <a:p>
            <a:r>
              <a:rPr lang="en-US" dirty="0"/>
              <a:t>Quality of service. Port mirroring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610756-3FA2-4CB8-B2BD-825ED9F1C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874" y="1699682"/>
            <a:ext cx="3551124" cy="2816019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4CC4D8-33EB-4076-ADA5-4527423B9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IP Precedence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40950F-4AF2-48C0-88BE-B4C520A9A0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0337" y="1197811"/>
            <a:ext cx="11817350" cy="5660189"/>
          </a:xfrm>
        </p:spPr>
        <p:txBody>
          <a:bodyPr/>
          <a:lstStyle/>
          <a:p>
            <a:r>
              <a:rPr lang="en-US" sz="3200" dirty="0"/>
              <a:t>Originally, only the </a:t>
            </a:r>
            <a:r>
              <a:rPr lang="en-US" sz="3200" u="sng" dirty="0"/>
              <a:t>precedence</a:t>
            </a:r>
            <a:r>
              <a:rPr lang="en-US" sz="3200" dirty="0"/>
              <a:t> in the ToS byte was used: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3200" dirty="0"/>
              <a:t>The possible values</a:t>
            </a:r>
            <a:br>
              <a:rPr lang="en-US" sz="3200" dirty="0"/>
            </a:br>
            <a:r>
              <a:rPr lang="en-US" sz="3200" dirty="0"/>
              <a:t>for precedence: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C7E4C-92BF-4528-B6E3-FC9CC50DE8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D89F6-2B0D-479E-A7F2-F4885E404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68" y="1789152"/>
            <a:ext cx="3673641" cy="1328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327397-34EB-456D-8BCA-D4114C3DC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398" y="1789152"/>
            <a:ext cx="3823368" cy="145672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915680C-A1D6-4954-B871-4BED1D39A936}"/>
              </a:ext>
            </a:extLst>
          </p:cNvPr>
          <p:cNvSpPr/>
          <p:nvPr/>
        </p:nvSpPr>
        <p:spPr bwMode="auto">
          <a:xfrm>
            <a:off x="5005135" y="2569986"/>
            <a:ext cx="630990" cy="19785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48C166-DB7B-4B38-8FB1-B54D02380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986763"/>
              </p:ext>
            </p:extLst>
          </p:nvPr>
        </p:nvGraphicFramePr>
        <p:xfrm>
          <a:off x="4470400" y="3488817"/>
          <a:ext cx="5226052" cy="3062795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903712">
                  <a:extLst>
                    <a:ext uri="{9D8B030D-6E8A-4147-A177-3AD203B41FA5}">
                      <a16:colId xmlns:a16="http://schemas.microsoft.com/office/drawing/2014/main" val="3959226315"/>
                    </a:ext>
                  </a:extLst>
                </a:gridCol>
                <a:gridCol w="1754495">
                  <a:extLst>
                    <a:ext uri="{9D8B030D-6E8A-4147-A177-3AD203B41FA5}">
                      <a16:colId xmlns:a16="http://schemas.microsoft.com/office/drawing/2014/main" val="1826126694"/>
                    </a:ext>
                  </a:extLst>
                </a:gridCol>
                <a:gridCol w="1567845">
                  <a:extLst>
                    <a:ext uri="{9D8B030D-6E8A-4147-A177-3AD203B41FA5}">
                      <a16:colId xmlns:a16="http://schemas.microsoft.com/office/drawing/2014/main" val="2684726261"/>
                    </a:ext>
                  </a:extLst>
                </a:gridCol>
              </a:tblGrid>
              <a:tr h="31648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dirty="0">
                          <a:effectLst/>
                        </a:rPr>
                        <a:t>IP Precedence</a:t>
                      </a:r>
                      <a:endParaRPr lang="en-US" sz="1300" b="1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29" marR="54429" marT="54429" marB="54429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dirty="0">
                          <a:effectLst/>
                        </a:rPr>
                        <a:t>Decimal value</a:t>
                      </a:r>
                      <a:endParaRPr lang="en-US" sz="1300" b="1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29" marR="54429" marT="54429" marB="54429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dirty="0">
                          <a:effectLst/>
                        </a:rPr>
                        <a:t>Bit pattern</a:t>
                      </a:r>
                      <a:endParaRPr lang="en-US" sz="1300" b="1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29" marR="54429" marT="54429" marB="54429" anchor="ctr"/>
                </a:tc>
                <a:extLst>
                  <a:ext uri="{0D108BD9-81ED-4DB2-BD59-A6C34878D82A}">
                    <a16:rowId xmlns:a16="http://schemas.microsoft.com/office/drawing/2014/main" val="832231562"/>
                  </a:ext>
                </a:extLst>
              </a:tr>
              <a:tr h="31648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Routine</a:t>
                      </a:r>
                    </a:p>
                  </a:txBody>
                  <a:tcPr marL="54429" marR="54429" marT="54429" marB="54429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dirty="0">
                          <a:effectLst/>
                        </a:rPr>
                        <a:t>0</a:t>
                      </a:r>
                    </a:p>
                  </a:txBody>
                  <a:tcPr marL="54429" marR="54429" marT="54429" marB="54429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>
                          <a:effectLst/>
                        </a:rPr>
                        <a:t>000</a:t>
                      </a:r>
                    </a:p>
                  </a:txBody>
                  <a:tcPr marL="54429" marR="54429" marT="54429" marB="54429" anchor="ctr"/>
                </a:tc>
                <a:extLst>
                  <a:ext uri="{0D108BD9-81ED-4DB2-BD59-A6C34878D82A}">
                    <a16:rowId xmlns:a16="http://schemas.microsoft.com/office/drawing/2014/main" val="421931283"/>
                  </a:ext>
                </a:extLst>
              </a:tr>
              <a:tr h="31648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dirty="0">
                          <a:effectLst/>
                        </a:rPr>
                        <a:t>Priority</a:t>
                      </a:r>
                    </a:p>
                  </a:txBody>
                  <a:tcPr marL="54429" marR="54429" marT="54429" marB="54429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dirty="0">
                          <a:effectLst/>
                        </a:rPr>
                        <a:t>1</a:t>
                      </a:r>
                    </a:p>
                  </a:txBody>
                  <a:tcPr marL="54429" marR="54429" marT="54429" marB="54429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>
                          <a:effectLst/>
                        </a:rPr>
                        <a:t>001</a:t>
                      </a:r>
                    </a:p>
                  </a:txBody>
                  <a:tcPr marL="54429" marR="54429" marT="54429" marB="54429" anchor="ctr"/>
                </a:tc>
                <a:extLst>
                  <a:ext uri="{0D108BD9-81ED-4DB2-BD59-A6C34878D82A}">
                    <a16:rowId xmlns:a16="http://schemas.microsoft.com/office/drawing/2014/main" val="956681330"/>
                  </a:ext>
                </a:extLst>
              </a:tr>
              <a:tr h="31648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dirty="0">
                          <a:effectLst/>
                        </a:rPr>
                        <a:t>Immediate</a:t>
                      </a:r>
                    </a:p>
                  </a:txBody>
                  <a:tcPr marL="54429" marR="54429" marT="54429" marB="54429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dirty="0">
                          <a:effectLst/>
                        </a:rPr>
                        <a:t>2</a:t>
                      </a:r>
                    </a:p>
                  </a:txBody>
                  <a:tcPr marL="54429" marR="54429" marT="54429" marB="54429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dirty="0">
                          <a:effectLst/>
                        </a:rPr>
                        <a:t>010</a:t>
                      </a:r>
                    </a:p>
                  </a:txBody>
                  <a:tcPr marL="54429" marR="54429" marT="54429" marB="54429" anchor="ctr"/>
                </a:tc>
                <a:extLst>
                  <a:ext uri="{0D108BD9-81ED-4DB2-BD59-A6C34878D82A}">
                    <a16:rowId xmlns:a16="http://schemas.microsoft.com/office/drawing/2014/main" val="3300017738"/>
                  </a:ext>
                </a:extLst>
              </a:tr>
              <a:tr h="31648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Flash</a:t>
                      </a:r>
                    </a:p>
                  </a:txBody>
                  <a:tcPr marL="54429" marR="54429" marT="54429" marB="54429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>
                          <a:effectLst/>
                        </a:rPr>
                        <a:t>3</a:t>
                      </a:r>
                    </a:p>
                  </a:txBody>
                  <a:tcPr marL="54429" marR="54429" marT="54429" marB="54429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dirty="0">
                          <a:effectLst/>
                        </a:rPr>
                        <a:t>011</a:t>
                      </a:r>
                    </a:p>
                  </a:txBody>
                  <a:tcPr marL="54429" marR="54429" marT="54429" marB="54429" anchor="ctr"/>
                </a:tc>
                <a:extLst>
                  <a:ext uri="{0D108BD9-81ED-4DB2-BD59-A6C34878D82A}">
                    <a16:rowId xmlns:a16="http://schemas.microsoft.com/office/drawing/2014/main" val="3734576926"/>
                  </a:ext>
                </a:extLst>
              </a:tr>
              <a:tr h="31648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Flash Override</a:t>
                      </a:r>
                    </a:p>
                  </a:txBody>
                  <a:tcPr marL="54429" marR="54429" marT="54429" marB="54429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>
                          <a:effectLst/>
                        </a:rPr>
                        <a:t>4</a:t>
                      </a:r>
                    </a:p>
                  </a:txBody>
                  <a:tcPr marL="54429" marR="54429" marT="54429" marB="54429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dirty="0">
                          <a:effectLst/>
                        </a:rPr>
                        <a:t>100</a:t>
                      </a:r>
                    </a:p>
                  </a:txBody>
                  <a:tcPr marL="54429" marR="54429" marT="54429" marB="54429" anchor="ctr"/>
                </a:tc>
                <a:extLst>
                  <a:ext uri="{0D108BD9-81ED-4DB2-BD59-A6C34878D82A}">
                    <a16:rowId xmlns:a16="http://schemas.microsoft.com/office/drawing/2014/main" val="2062086500"/>
                  </a:ext>
                </a:extLst>
              </a:tr>
              <a:tr h="31648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Critical</a:t>
                      </a:r>
                    </a:p>
                  </a:txBody>
                  <a:tcPr marL="54429" marR="54429" marT="54429" marB="54429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>
                          <a:effectLst/>
                        </a:rPr>
                        <a:t>5</a:t>
                      </a:r>
                    </a:p>
                  </a:txBody>
                  <a:tcPr marL="54429" marR="54429" marT="54429" marB="54429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dirty="0">
                          <a:effectLst/>
                        </a:rPr>
                        <a:t>101</a:t>
                      </a:r>
                    </a:p>
                  </a:txBody>
                  <a:tcPr marL="54429" marR="54429" marT="54429" marB="54429" anchor="ctr"/>
                </a:tc>
                <a:extLst>
                  <a:ext uri="{0D108BD9-81ED-4DB2-BD59-A6C34878D82A}">
                    <a16:rowId xmlns:a16="http://schemas.microsoft.com/office/drawing/2014/main" val="1190839794"/>
                  </a:ext>
                </a:extLst>
              </a:tr>
              <a:tr h="53088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Internetwork Control</a:t>
                      </a:r>
                    </a:p>
                  </a:txBody>
                  <a:tcPr marL="54429" marR="54429" marT="54429" marB="54429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>
                          <a:effectLst/>
                        </a:rPr>
                        <a:t>6</a:t>
                      </a:r>
                    </a:p>
                  </a:txBody>
                  <a:tcPr marL="54429" marR="54429" marT="54429" marB="54429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dirty="0">
                          <a:effectLst/>
                        </a:rPr>
                        <a:t>110</a:t>
                      </a:r>
                    </a:p>
                  </a:txBody>
                  <a:tcPr marL="54429" marR="54429" marT="54429" marB="54429" anchor="ctr"/>
                </a:tc>
                <a:extLst>
                  <a:ext uri="{0D108BD9-81ED-4DB2-BD59-A6C34878D82A}">
                    <a16:rowId xmlns:a16="http://schemas.microsoft.com/office/drawing/2014/main" val="212049823"/>
                  </a:ext>
                </a:extLst>
              </a:tr>
              <a:tr h="31648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dirty="0">
                          <a:effectLst/>
                        </a:rPr>
                        <a:t>Network Control</a:t>
                      </a:r>
                    </a:p>
                  </a:txBody>
                  <a:tcPr marL="54429" marR="54429" marT="54429" marB="54429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>
                          <a:effectLst/>
                        </a:rPr>
                        <a:t>7</a:t>
                      </a:r>
                    </a:p>
                  </a:txBody>
                  <a:tcPr marL="54429" marR="54429" marT="54429" marB="54429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dirty="0">
                          <a:effectLst/>
                        </a:rPr>
                        <a:t>111</a:t>
                      </a:r>
                    </a:p>
                  </a:txBody>
                  <a:tcPr marL="54429" marR="54429" marT="54429" marB="54429" anchor="ctr"/>
                </a:tc>
                <a:extLst>
                  <a:ext uri="{0D108BD9-81ED-4DB2-BD59-A6C34878D82A}">
                    <a16:rowId xmlns:a16="http://schemas.microsoft.com/office/drawing/2014/main" val="190302316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5EAD5BF-9451-4288-AFDB-99FF5EA8A2A9}"/>
              </a:ext>
            </a:extLst>
          </p:cNvPr>
          <p:cNvSpPr txBox="1"/>
          <p:nvPr/>
        </p:nvSpPr>
        <p:spPr>
          <a:xfrm>
            <a:off x="2605494" y="1789152"/>
            <a:ext cx="1278919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/>
              <a:t>(back in 1981)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6963E6-6CD0-4FA8-A9F5-44ADD838F876}"/>
              </a:ext>
            </a:extLst>
          </p:cNvPr>
          <p:cNvSpPr txBox="1"/>
          <p:nvPr/>
        </p:nvSpPr>
        <p:spPr>
          <a:xfrm>
            <a:off x="8311586" y="1789152"/>
            <a:ext cx="1278919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/>
              <a:t>(back in 1992)</a:t>
            </a:r>
          </a:p>
        </p:txBody>
      </p:sp>
    </p:spTree>
    <p:extLst>
      <p:ext uri="{BB962C8B-B14F-4D97-AF65-F5344CB8AC3E}">
        <p14:creationId xmlns:p14="http://schemas.microsoft.com/office/powerpoint/2010/main" val="332283819"/>
      </p:ext>
    </p:extLst>
  </p:cSld>
  <p:clrMapOvr>
    <a:masterClrMapping/>
  </p:clrMapOvr>
  <p:transition spd="slow" advClick="0" advTm="5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4EC145-2A62-4A59-A662-4F6823A7D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Differentiated Services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1BAD53-0D76-445E-BB1E-4A04C51C0D4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270251"/>
            <a:ext cx="11474958" cy="5526254"/>
          </a:xfrm>
        </p:spPr>
        <p:txBody>
          <a:bodyPr>
            <a:normAutofit fontScale="92500"/>
          </a:bodyPr>
          <a:lstStyle/>
          <a:p>
            <a:r>
              <a:rPr lang="en-US" dirty="0"/>
              <a:t>In 1998, the ToS filed gets a new name: DS field</a:t>
            </a:r>
          </a:p>
          <a:p>
            <a:r>
              <a:rPr lang="en-US" dirty="0"/>
              <a:t>The first 6 bits set a </a:t>
            </a:r>
            <a:r>
              <a:rPr lang="en-US" b="1" dirty="0"/>
              <a:t>code point </a:t>
            </a:r>
            <a:r>
              <a:rPr lang="en-US" dirty="0"/>
              <a:t>which affects the Per Hop Behavior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DSCP</a:t>
            </a:r>
            <a:r>
              <a:rPr lang="en-US" dirty="0"/>
              <a:t>: </a:t>
            </a:r>
            <a:r>
              <a:rPr lang="en-US" dirty="0">
                <a:solidFill>
                  <a:schemeClr val="bg1"/>
                </a:solidFill>
              </a:rPr>
              <a:t>D</a:t>
            </a:r>
            <a:r>
              <a:rPr lang="en-US" dirty="0"/>
              <a:t>ifferentiated </a:t>
            </a: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/>
              <a:t>ervices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/>
              <a:t>ode </a:t>
            </a:r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dirty="0"/>
              <a:t>oint</a:t>
            </a:r>
          </a:p>
          <a:p>
            <a:r>
              <a:rPr lang="en-US" dirty="0"/>
              <a:t>DSCP PHB (Per Hop Behavior) options:</a:t>
            </a:r>
          </a:p>
          <a:p>
            <a:pPr lvl="1"/>
            <a:r>
              <a:rPr lang="en-US" dirty="0"/>
              <a:t>Default PHB</a:t>
            </a:r>
          </a:p>
          <a:p>
            <a:pPr lvl="1"/>
            <a:r>
              <a:rPr lang="en-US" dirty="0"/>
              <a:t>Class-Selector PHB</a:t>
            </a:r>
          </a:p>
          <a:p>
            <a:pPr lvl="1"/>
            <a:r>
              <a:rPr lang="en-US" dirty="0"/>
              <a:t>Assured Forwarding PHB</a:t>
            </a:r>
          </a:p>
          <a:p>
            <a:pPr lvl="1"/>
            <a:r>
              <a:rPr lang="en-US" dirty="0"/>
              <a:t>Expedited Forwarding PHB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9A4AF-8019-452D-A96D-F8EE7EC56E9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E6C5C-F544-4746-912F-49BCBDC1B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427" y="3840367"/>
            <a:ext cx="5364936" cy="185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03138"/>
      </p:ext>
    </p:extLst>
  </p:cSld>
  <p:clrMapOvr>
    <a:masterClrMapping/>
  </p:clrMapOvr>
  <p:transition spd="slow" advClick="0" advTm="5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7B31E8-9A4E-4927-9ACC-21616C768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PHB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2ADCEE-F8F3-47C5-922A-534B73B4433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817350" cy="5202237"/>
          </a:xfrm>
        </p:spPr>
        <p:txBody>
          <a:bodyPr/>
          <a:lstStyle/>
          <a:p>
            <a:r>
              <a:rPr lang="en-US" dirty="0"/>
              <a:t>The default PHB means that we have a packet that is marked </a:t>
            </a:r>
            <a:br>
              <a:rPr lang="en-US" dirty="0"/>
            </a:br>
            <a:r>
              <a:rPr lang="en-US" dirty="0"/>
              <a:t>with a DSCP value of 000000</a:t>
            </a:r>
          </a:p>
          <a:p>
            <a:r>
              <a:rPr lang="en-US" dirty="0"/>
              <a:t>This packet should be treated as “best effort”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CC640-CE07-4E5A-85D0-8F9DD2BB743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07050"/>
      </p:ext>
    </p:extLst>
  </p:cSld>
  <p:clrMapOvr>
    <a:masterClrMapping/>
  </p:clrMapOvr>
  <p:transition spd="slow" advClick="0" advTm="5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EE8FDF-F95E-4666-B29C-0561D97A0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Class-Selector PHB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5710E2-9205-45E1-A60E-BB96E1A9A66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817350" cy="5202237"/>
          </a:xfrm>
        </p:spPr>
        <p:txBody>
          <a:bodyPr/>
          <a:lstStyle/>
          <a:p>
            <a:r>
              <a:rPr lang="en-US" dirty="0"/>
              <a:t>Used for compatibility between precedence-capable devices </a:t>
            </a:r>
            <a:br>
              <a:rPr lang="en-US" dirty="0"/>
            </a:br>
            <a:r>
              <a:rPr lang="en-US" dirty="0"/>
              <a:t>and DSCP-capable devices (the only used bits are the first 3)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CE97F-44F2-4F56-926E-BF3047D365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51A7186-3648-4715-A7BC-5C118B0E2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470381"/>
              </p:ext>
            </p:extLst>
          </p:nvPr>
        </p:nvGraphicFramePr>
        <p:xfrm>
          <a:off x="1572126" y="2590806"/>
          <a:ext cx="8502316" cy="33375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113548">
                  <a:extLst>
                    <a:ext uri="{9D8B030D-6E8A-4147-A177-3AD203B41FA5}">
                      <a16:colId xmlns:a16="http://schemas.microsoft.com/office/drawing/2014/main" val="3151738995"/>
                    </a:ext>
                  </a:extLst>
                </a:gridCol>
                <a:gridCol w="2113548">
                  <a:extLst>
                    <a:ext uri="{9D8B030D-6E8A-4147-A177-3AD203B41FA5}">
                      <a16:colId xmlns:a16="http://schemas.microsoft.com/office/drawing/2014/main" val="2759129839"/>
                    </a:ext>
                  </a:extLst>
                </a:gridCol>
                <a:gridCol w="2113548">
                  <a:extLst>
                    <a:ext uri="{9D8B030D-6E8A-4147-A177-3AD203B41FA5}">
                      <a16:colId xmlns:a16="http://schemas.microsoft.com/office/drawing/2014/main" val="3163273073"/>
                    </a:ext>
                  </a:extLst>
                </a:gridCol>
                <a:gridCol w="2161672">
                  <a:extLst>
                    <a:ext uri="{9D8B030D-6E8A-4147-A177-3AD203B41FA5}">
                      <a16:colId xmlns:a16="http://schemas.microsoft.com/office/drawing/2014/main" val="1016007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dirty="0">
                          <a:effectLst/>
                        </a:rPr>
                        <a:t>Class selector name</a:t>
                      </a:r>
                      <a:endParaRPr lang="en-US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>
                          <a:effectLst/>
                        </a:rPr>
                        <a:t>DSCP value</a:t>
                      </a:r>
                      <a:endParaRPr lang="en-US" sz="18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dirty="0">
                          <a:effectLst/>
                        </a:rPr>
                        <a:t>IP Precedence value</a:t>
                      </a:r>
                      <a:endParaRPr lang="en-US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>
                          <a:effectLst/>
                        </a:rPr>
                        <a:t>IP Precedence name</a:t>
                      </a:r>
                      <a:endParaRPr lang="en-US" sz="18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6286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dirty="0">
                          <a:effectLst/>
                        </a:rPr>
                        <a:t>Default / CS0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dirty="0">
                          <a:effectLst/>
                        </a:rPr>
                        <a:t>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Routine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12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dirty="0">
                          <a:effectLst/>
                        </a:rPr>
                        <a:t>CS1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001000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Priority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63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CS2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dirty="0">
                          <a:effectLst/>
                        </a:rPr>
                        <a:t>010000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Immediate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6884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CS3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011000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dirty="0">
                          <a:effectLst/>
                        </a:rPr>
                        <a:t>Flash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6331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CS4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dirty="0">
                          <a:effectLst/>
                        </a:rPr>
                        <a:t>100000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dirty="0">
                          <a:effectLst/>
                        </a:rPr>
                        <a:t>Flash Override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057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CS5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dirty="0">
                          <a:effectLst/>
                        </a:rPr>
                        <a:t>101000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dirty="0">
                          <a:effectLst/>
                        </a:rPr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dirty="0">
                          <a:effectLst/>
                        </a:rPr>
                        <a:t>Critical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9125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CS6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110000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dirty="0">
                          <a:effectLst/>
                        </a:rPr>
                        <a:t>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dirty="0">
                          <a:effectLst/>
                        </a:rPr>
                        <a:t>Internetwork 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1223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CS7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dirty="0">
                          <a:effectLst/>
                        </a:rPr>
                        <a:t>111000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dirty="0">
                          <a:effectLst/>
                        </a:rPr>
                        <a:t>Network 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7447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490987"/>
      </p:ext>
    </p:extLst>
  </p:cSld>
  <p:clrMapOvr>
    <a:masterClrMapping/>
  </p:clrMapOvr>
  <p:transition spd="slow" advClick="0" advTm="5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CD9326-07D5-4796-B756-A6258465C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Assured Forwarding PHB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C839DE-1EE0-4897-BAE5-7305F518ABB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817350" cy="5202237"/>
          </a:xfrm>
        </p:spPr>
        <p:txBody>
          <a:bodyPr/>
          <a:lstStyle/>
          <a:p>
            <a:pPr fontAlgn="base"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AF</a:t>
            </a:r>
            <a:r>
              <a:rPr lang="en-US" dirty="0"/>
              <a:t> has two functions - queueing and congestion avoidance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41649-DEEF-4A65-9EF3-E5E882327E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FC84DF-8028-4B98-86A1-6CD68134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79" y="1841833"/>
            <a:ext cx="4285749" cy="151261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09BE1BA-133B-41D1-B83D-EA6BA9F47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837135"/>
              </p:ext>
            </p:extLst>
          </p:nvPr>
        </p:nvGraphicFramePr>
        <p:xfrm>
          <a:off x="807787" y="3711107"/>
          <a:ext cx="9954000" cy="24993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990800">
                  <a:extLst>
                    <a:ext uri="{9D8B030D-6E8A-4147-A177-3AD203B41FA5}">
                      <a16:colId xmlns:a16="http://schemas.microsoft.com/office/drawing/2014/main" val="584485906"/>
                    </a:ext>
                  </a:extLst>
                </a:gridCol>
                <a:gridCol w="1990800">
                  <a:extLst>
                    <a:ext uri="{9D8B030D-6E8A-4147-A177-3AD203B41FA5}">
                      <a16:colId xmlns:a16="http://schemas.microsoft.com/office/drawing/2014/main" val="2971606506"/>
                    </a:ext>
                  </a:extLst>
                </a:gridCol>
                <a:gridCol w="1990800">
                  <a:extLst>
                    <a:ext uri="{9D8B030D-6E8A-4147-A177-3AD203B41FA5}">
                      <a16:colId xmlns:a16="http://schemas.microsoft.com/office/drawing/2014/main" val="935036486"/>
                    </a:ext>
                  </a:extLst>
                </a:gridCol>
                <a:gridCol w="1990800">
                  <a:extLst>
                    <a:ext uri="{9D8B030D-6E8A-4147-A177-3AD203B41FA5}">
                      <a16:colId xmlns:a16="http://schemas.microsoft.com/office/drawing/2014/main" val="3411256285"/>
                    </a:ext>
                  </a:extLst>
                </a:gridCol>
                <a:gridCol w="1990800">
                  <a:extLst>
                    <a:ext uri="{9D8B030D-6E8A-4147-A177-3AD203B41FA5}">
                      <a16:colId xmlns:a16="http://schemas.microsoft.com/office/drawing/2014/main" val="1318405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dirty="0">
                          <a:effectLst/>
                        </a:rPr>
                        <a:t>Drop probability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>
                          <a:effectLst/>
                        </a:rPr>
                        <a:t>Class 1</a:t>
                      </a:r>
                      <a:endParaRPr lang="en-US" sz="2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dirty="0">
                          <a:effectLst/>
                        </a:rPr>
                        <a:t>Class 2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dirty="0">
                          <a:effectLst/>
                        </a:rPr>
                        <a:t>Class 3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>
                          <a:effectLst/>
                        </a:rPr>
                        <a:t>Class 4</a:t>
                      </a:r>
                      <a:endParaRPr lang="en-US" sz="20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6838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>
                          <a:effectLst/>
                        </a:rPr>
                        <a:t>Low</a:t>
                      </a:r>
                      <a:endParaRPr lang="en-US" sz="2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</a:rPr>
                        <a:t>001010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Open Sans"/>
                      </a:endParaRPr>
                    </a:p>
                    <a:p>
                      <a:pPr algn="l" fontAlgn="base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AF11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</a:rPr>
                        <a:t>010010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Open Sans"/>
                      </a:endParaRPr>
                    </a:p>
                    <a:p>
                      <a:pPr algn="l" fontAlgn="base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AF21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</a:rPr>
                        <a:t>011010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Open Sans"/>
                      </a:endParaRPr>
                    </a:p>
                    <a:p>
                      <a:pPr algn="l" fontAlgn="base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AF31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</a:rPr>
                        <a:t>100010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Open Sans"/>
                      </a:endParaRPr>
                    </a:p>
                    <a:p>
                      <a:pPr algn="l" fontAlgn="base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AF41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651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>
                          <a:effectLst/>
                        </a:rPr>
                        <a:t>Medium</a:t>
                      </a:r>
                      <a:endParaRPr lang="en-US" sz="2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</a:rPr>
                        <a:t>001100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Open Sans"/>
                      </a:endParaRPr>
                    </a:p>
                    <a:p>
                      <a:pPr algn="l" fontAlgn="base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AF12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</a:rPr>
                        <a:t>010100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Open Sans"/>
                      </a:endParaRPr>
                    </a:p>
                    <a:p>
                      <a:pPr algn="l" fontAlgn="base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AF22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</a:rPr>
                        <a:t>011100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Open Sans"/>
                      </a:endParaRPr>
                    </a:p>
                    <a:p>
                      <a:pPr algn="l" fontAlgn="base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AF32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</a:rPr>
                        <a:t>100100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Open Sans"/>
                      </a:endParaRPr>
                    </a:p>
                    <a:p>
                      <a:pPr algn="l" fontAlgn="base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AF42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0067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>
                          <a:effectLst/>
                        </a:rPr>
                        <a:t>High</a:t>
                      </a:r>
                      <a:endParaRPr lang="en-US" sz="2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</a:rPr>
                        <a:t>001110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Open Sans"/>
                      </a:endParaRPr>
                    </a:p>
                    <a:p>
                      <a:pPr algn="l" fontAlgn="base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AF13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</a:rPr>
                        <a:t>010110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Open Sans"/>
                      </a:endParaRPr>
                    </a:p>
                    <a:p>
                      <a:pPr algn="l" fontAlgn="base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AF23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</a:rPr>
                        <a:t>011110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Open Sans"/>
                      </a:endParaRPr>
                    </a:p>
                    <a:p>
                      <a:pPr algn="l" fontAlgn="base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AF33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</a:rPr>
                        <a:t>100110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Open Sans"/>
                      </a:endParaRPr>
                    </a:p>
                    <a:p>
                      <a:pPr algn="l" fontAlgn="base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AF43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3160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783918"/>
      </p:ext>
    </p:extLst>
  </p:cSld>
  <p:clrMapOvr>
    <a:masterClrMapping/>
  </p:clrMapOvr>
  <p:transition spd="slow" advClick="0" advTm="5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273961-91AB-449E-8509-BADA39B33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Expedited Forwarding PHB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64AA51-0A53-4FAD-B52C-4CA2329D2C2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817350" cy="4718050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The DSCP value is normally called “</a:t>
            </a:r>
            <a:r>
              <a:rPr lang="en-US" dirty="0">
                <a:solidFill>
                  <a:schemeClr val="bg1"/>
                </a:solidFill>
              </a:rPr>
              <a:t>EF</a:t>
            </a:r>
            <a:r>
              <a:rPr lang="en-US" dirty="0"/>
              <a:t>”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EF</a:t>
            </a:r>
            <a:r>
              <a:rPr lang="en-US" dirty="0"/>
              <a:t> has two functions - queueing and policing</a:t>
            </a:r>
          </a:p>
          <a:p>
            <a:r>
              <a:rPr lang="en-US" dirty="0"/>
              <a:t>These packets experience minimum delay and packet loss</a:t>
            </a:r>
          </a:p>
          <a:p>
            <a:r>
              <a:rPr lang="en-US" dirty="0"/>
              <a:t>We need to set a </a:t>
            </a:r>
            <a:r>
              <a:rPr lang="en-US" b="1" dirty="0"/>
              <a:t>rate limit</a:t>
            </a:r>
            <a:r>
              <a:rPr lang="en-US" dirty="0"/>
              <a:t> for this priority queue, because it </a:t>
            </a:r>
            <a:br>
              <a:rPr lang="en-US" dirty="0"/>
            </a:br>
            <a:r>
              <a:rPr lang="en-US" dirty="0"/>
              <a:t>can “eat” the entire bandwidth</a:t>
            </a:r>
          </a:p>
          <a:p>
            <a:r>
              <a:rPr lang="en-US" dirty="0"/>
              <a:t>The real-time application packets (like VoIP) should be here</a:t>
            </a:r>
          </a:p>
          <a:p>
            <a:r>
              <a:rPr lang="en-US" dirty="0"/>
              <a:t>In binary it is </a:t>
            </a:r>
            <a:r>
              <a:rPr lang="en-US" b="1" dirty="0"/>
              <a:t>101110</a:t>
            </a:r>
            <a:r>
              <a:rPr lang="en-US" dirty="0"/>
              <a:t>, the decimal value is </a:t>
            </a:r>
            <a:r>
              <a:rPr lang="en-US" b="1" dirty="0"/>
              <a:t>46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41564-3A5F-4F6A-8CBF-0E7BAD70BF6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549142"/>
      </p:ext>
    </p:extLst>
  </p:cSld>
  <p:clrMapOvr>
    <a:masterClrMapping/>
  </p:clrMapOvr>
  <p:transition spd="slow" advClick="0" advTm="5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509EE9-5DB1-41B3-A5C8-58589C9C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QoS tools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0C5A90-8ED6-4141-A1F3-FA31DEEA390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291641"/>
            <a:ext cx="11817350" cy="486852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Classification and marking</a:t>
            </a:r>
          </a:p>
          <a:p>
            <a:pPr>
              <a:buClr>
                <a:schemeClr val="tx1"/>
              </a:buClr>
            </a:pPr>
            <a:r>
              <a:rPr lang="en-US" dirty="0"/>
              <a:t>Queuing</a:t>
            </a:r>
          </a:p>
          <a:p>
            <a:pPr>
              <a:buClr>
                <a:schemeClr val="tx1"/>
              </a:buClr>
            </a:pPr>
            <a:r>
              <a:rPr lang="en-US" dirty="0"/>
              <a:t>Shaping and policing</a:t>
            </a:r>
          </a:p>
          <a:p>
            <a:pPr>
              <a:buClr>
                <a:schemeClr val="tx1"/>
              </a:buClr>
            </a:pPr>
            <a:r>
              <a:rPr lang="en-US" dirty="0"/>
              <a:t>Congestion avoidance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39AA5-F5A6-4AD1-82E0-74B67FE174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2828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A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346ECA-162C-4CE2-82C8-EE3610A69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Queuing/Congestion management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8B60A2-24FD-46B1-8B3C-39452B7DF9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817350" cy="5202237"/>
          </a:xfrm>
        </p:spPr>
        <p:txBody>
          <a:bodyPr/>
          <a:lstStyle/>
          <a:p>
            <a:r>
              <a:rPr lang="en-US" dirty="0"/>
              <a:t>In a router, after consulting with the routing table, the router </a:t>
            </a:r>
            <a:br>
              <a:rPr lang="en-US" dirty="0"/>
            </a:br>
            <a:r>
              <a:rPr lang="en-US" dirty="0"/>
              <a:t>will put a packet in an interface's queue</a:t>
            </a:r>
            <a:br>
              <a:rPr lang="en-US" dirty="0"/>
            </a:br>
            <a:r>
              <a:rPr lang="en-US" dirty="0"/>
              <a:t>(same applies for a switch, with frames)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31D84-EAE9-418B-B272-1CEDA5E56E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3B471-5DDC-4A0A-8610-AFFD23DA7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17" y="3541293"/>
            <a:ext cx="8405114" cy="227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63230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B2568-1999-4EE3-8005-B9B3D8C5D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Queuing/Congestion management (2)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603799-7E3E-4D7C-AB44-44207D7DA4D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9"/>
            <a:ext cx="11817350" cy="54205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Most network devices has multiple output queues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Different </a:t>
            </a:r>
            <a:r>
              <a:rPr lang="en-US" b="1" dirty="0"/>
              <a:t>scheduling</a:t>
            </a:r>
            <a:r>
              <a:rPr lang="en-US" dirty="0"/>
              <a:t> options exist, </a:t>
            </a:r>
            <a:r>
              <a:rPr lang="en-US"/>
              <a:t>for example:</a:t>
            </a:r>
            <a:endParaRPr lang="en-US" dirty="0"/>
          </a:p>
          <a:p>
            <a:pPr lvl="1">
              <a:lnSpc>
                <a:spcPct val="80000"/>
              </a:lnSpc>
            </a:pPr>
            <a:r>
              <a:rPr lang="en-US" sz="3000" dirty="0"/>
              <a:t>Round robin</a:t>
            </a:r>
          </a:p>
          <a:p>
            <a:pPr lvl="1">
              <a:lnSpc>
                <a:spcPct val="80000"/>
              </a:lnSpc>
            </a:pPr>
            <a:r>
              <a:rPr lang="en-US" sz="3000" dirty="0"/>
              <a:t>Priority Queuing</a:t>
            </a:r>
          </a:p>
          <a:p>
            <a:pPr lvl="1">
              <a:lnSpc>
                <a:spcPct val="80000"/>
              </a:lnSpc>
            </a:pPr>
            <a:r>
              <a:rPr lang="en-US" sz="3000" dirty="0"/>
              <a:t>WFQ (Weighted Fair Queuing)</a:t>
            </a:r>
          </a:p>
          <a:p>
            <a:pPr lvl="1">
              <a:lnSpc>
                <a:spcPct val="80000"/>
              </a:lnSpc>
            </a:pPr>
            <a:r>
              <a:rPr lang="en-US" sz="3000" dirty="0"/>
              <a:t>CBWFQ (Class Based Weighted Fair Queuing)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69EE8-BB02-4A01-8B6B-28408F0121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B0FF0-24E1-419E-802A-79690DB72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41" y="1858309"/>
            <a:ext cx="8298974" cy="213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12138"/>
      </p:ext>
    </p:extLst>
  </p:cSld>
  <p:clrMapOvr>
    <a:masterClrMapping/>
  </p:clrMapOvr>
  <p:transition spd="slow" advClick="0" advTm="500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B2568-1999-4EE3-8005-B9B3D8C5D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Queuing/Congestion management (3)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69EE8-BB02-4A01-8B6B-28408F0121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C286D0-9243-45FC-9E48-109D4B2C27F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817350" cy="5202237"/>
          </a:xfrm>
        </p:spPr>
        <p:txBody>
          <a:bodyPr/>
          <a:lstStyle/>
          <a:p>
            <a:r>
              <a:rPr lang="en-US" dirty="0"/>
              <a:t>Voice traffic can be attached to LLQ (Low Latency Queue) in </a:t>
            </a:r>
            <a:br>
              <a:rPr lang="en-US" dirty="0"/>
            </a:br>
            <a:r>
              <a:rPr lang="en-US" dirty="0"/>
              <a:t>order to be sent </a:t>
            </a:r>
            <a:r>
              <a:rPr lang="en-US" u="sng" dirty="0"/>
              <a:t>immediately</a:t>
            </a:r>
          </a:p>
          <a:p>
            <a:r>
              <a:rPr lang="en-US" dirty="0"/>
              <a:t>It is important to limit the LLQ to ensure the other queues get </a:t>
            </a:r>
            <a:br>
              <a:rPr lang="en-US" dirty="0"/>
            </a:br>
            <a:r>
              <a:rPr lang="en-US" dirty="0"/>
              <a:t>served as well, otherwise </a:t>
            </a:r>
            <a:r>
              <a:rPr lang="en-US" dirty="0">
                <a:solidFill>
                  <a:schemeClr val="bg1"/>
                </a:solidFill>
              </a:rPr>
              <a:t>que starvation</a:t>
            </a:r>
            <a:r>
              <a:rPr lang="en-US" dirty="0"/>
              <a:t> will occur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F060DF-3CC0-4A30-9663-4C006394B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31" y="3796658"/>
            <a:ext cx="8908716" cy="232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81676"/>
      </p:ext>
    </p:extLst>
  </p:cSld>
  <p:clrMapOvr>
    <a:masterClrMapping/>
  </p:clrMapOvr>
  <p:transition spd="slow" advClick="0" advTm="5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8182463" cy="4918359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Quality of service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Port mirroring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Demonstration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endParaRPr lang="en-US" dirty="0"/>
          </a:p>
          <a:p>
            <a:endParaRPr lang="bg-BG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ransition spd="slow" advClick="0" advTm="500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509EE9-5DB1-41B3-A5C8-58589C9C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QoS tools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0C5A90-8ED6-4141-A1F3-FA31DEEA390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291641"/>
            <a:ext cx="11817350" cy="486852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Classification and marking</a:t>
            </a:r>
          </a:p>
          <a:p>
            <a:pPr>
              <a:buClr>
                <a:schemeClr val="tx1"/>
              </a:buClr>
            </a:pPr>
            <a:r>
              <a:rPr lang="en-US" dirty="0"/>
              <a:t>Queuing</a:t>
            </a:r>
          </a:p>
          <a:p>
            <a:pPr>
              <a:buClr>
                <a:schemeClr val="tx1"/>
              </a:buClr>
            </a:pPr>
            <a:r>
              <a:rPr lang="en-US" dirty="0"/>
              <a:t>Policing and shaping</a:t>
            </a:r>
          </a:p>
          <a:p>
            <a:pPr>
              <a:buClr>
                <a:schemeClr val="tx1"/>
              </a:buClr>
            </a:pPr>
            <a:r>
              <a:rPr lang="en-US" dirty="0"/>
              <a:t>Congestion avoidance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39AA5-F5A6-4AD1-82E0-74B67FE174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96810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A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64AC89-66DC-4915-A1FB-C76266965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338652-E3CA-4BB9-99FE-59486887F98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817350" cy="5202237"/>
          </a:xfrm>
        </p:spPr>
        <p:txBody>
          <a:bodyPr/>
          <a:lstStyle/>
          <a:p>
            <a:r>
              <a:rPr lang="en-US" dirty="0"/>
              <a:t>Policers discard traffic in order to meet the CIR </a:t>
            </a:r>
            <a:br>
              <a:rPr lang="en-US" dirty="0"/>
            </a:br>
            <a:r>
              <a:rPr lang="en-US" dirty="0"/>
              <a:t>(Committed Information Rate)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61F12-CCFB-4B05-AD66-6EA745FBF1D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FD6C6-762D-45F2-B063-35B73B72E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02" y="3403510"/>
            <a:ext cx="5272984" cy="2032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4464BE-E171-4C12-98CE-D9582515D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285" y="3315822"/>
            <a:ext cx="6096000" cy="21571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08FE1E-F9FE-45FE-BD88-218B7B7D6FEC}"/>
              </a:ext>
            </a:extLst>
          </p:cNvPr>
          <p:cNvSpPr txBox="1"/>
          <p:nvPr/>
        </p:nvSpPr>
        <p:spPr>
          <a:xfrm>
            <a:off x="1319008" y="2632446"/>
            <a:ext cx="2366702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Without policing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8EB8F-CF44-4170-ADB6-6D28C2A7594A}"/>
              </a:ext>
            </a:extLst>
          </p:cNvPr>
          <p:cNvSpPr txBox="1"/>
          <p:nvPr/>
        </p:nvSpPr>
        <p:spPr>
          <a:xfrm>
            <a:off x="7396293" y="2675225"/>
            <a:ext cx="1940303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With policing</a:t>
            </a:r>
          </a:p>
        </p:txBody>
      </p:sp>
    </p:spTree>
    <p:extLst>
      <p:ext uri="{BB962C8B-B14F-4D97-AF65-F5344CB8AC3E}">
        <p14:creationId xmlns:p14="http://schemas.microsoft.com/office/powerpoint/2010/main" val="316701007"/>
      </p:ext>
    </p:extLst>
  </p:cSld>
  <p:clrMapOvr>
    <a:masterClrMapping/>
  </p:clrMapOvr>
  <p:transition spd="slow" advClick="0" advTm="500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CF0E08-E0A8-40F2-B0AE-CF87D893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118EC8-415D-4E69-81E9-ACDBC61F5C9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817350" cy="5202237"/>
          </a:xfrm>
        </p:spPr>
        <p:txBody>
          <a:bodyPr/>
          <a:lstStyle/>
          <a:p>
            <a:r>
              <a:rPr lang="en-US" dirty="0"/>
              <a:t>Shapers hold packets in a queue, causing delay</a:t>
            </a:r>
          </a:p>
          <a:p>
            <a:r>
              <a:rPr lang="en-US" dirty="0"/>
              <a:t>This prevents the traffic from getting dropped at the other end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E7B5A-20D9-465B-B353-96168BB35F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9EE7EE-1B05-49F9-987E-F9F52E86E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81" y="3796505"/>
            <a:ext cx="5329250" cy="20000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2FCBE-E8D0-449F-904E-C063249EB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220" y="3665431"/>
            <a:ext cx="6118378" cy="22601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419C03-B1DA-4589-8317-E75E2C9B1E7A}"/>
              </a:ext>
            </a:extLst>
          </p:cNvPr>
          <p:cNvSpPr txBox="1"/>
          <p:nvPr/>
        </p:nvSpPr>
        <p:spPr>
          <a:xfrm>
            <a:off x="1732547" y="2824951"/>
            <a:ext cx="1115975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Before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4E0A6-EBDB-4A08-AA59-127296BD2759}"/>
              </a:ext>
            </a:extLst>
          </p:cNvPr>
          <p:cNvSpPr txBox="1"/>
          <p:nvPr/>
        </p:nvSpPr>
        <p:spPr>
          <a:xfrm>
            <a:off x="8494294" y="2824950"/>
            <a:ext cx="923871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819079765"/>
      </p:ext>
    </p:extLst>
  </p:cSld>
  <p:clrMapOvr>
    <a:masterClrMapping/>
  </p:clrMapOvr>
  <p:transition spd="slow" advClick="0" advTm="500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509EE9-5DB1-41B3-A5C8-58589C9C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QoS tools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0C5A90-8ED6-4141-A1F3-FA31DEEA390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291641"/>
            <a:ext cx="11817350" cy="486852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Classification and marking</a:t>
            </a:r>
          </a:p>
          <a:p>
            <a:pPr>
              <a:buClr>
                <a:schemeClr val="tx1"/>
              </a:buClr>
            </a:pPr>
            <a:r>
              <a:rPr lang="en-US" dirty="0"/>
              <a:t>Queuing</a:t>
            </a:r>
          </a:p>
          <a:p>
            <a:pPr>
              <a:buClr>
                <a:schemeClr val="tx1"/>
              </a:buClr>
            </a:pPr>
            <a:r>
              <a:rPr lang="en-US" dirty="0"/>
              <a:t>Shaping and policing</a:t>
            </a:r>
          </a:p>
          <a:p>
            <a:pPr>
              <a:buClr>
                <a:schemeClr val="tx1"/>
              </a:buClr>
            </a:pPr>
            <a:r>
              <a:rPr lang="en-US" dirty="0"/>
              <a:t>Congestion avoidance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39AA5-F5A6-4AD1-82E0-74B67FE174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64232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A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CB4DF2-A103-45E3-821E-8BF271FA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Congestion avoidance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B4EC09-7775-4AAD-9E5A-E09DC20E235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817350" cy="5561862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Remember the TCP windowing?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>
              <a:buSzPct val="85000"/>
            </a:pPr>
            <a:r>
              <a:rPr lang="en-US" sz="3000" u="sng" dirty="0"/>
              <a:t>Tail drop</a:t>
            </a:r>
            <a:r>
              <a:rPr lang="en-US" sz="3000" dirty="0"/>
              <a:t> – when congestion occurs, all packets at the end are dropped</a:t>
            </a:r>
          </a:p>
          <a:p>
            <a:pPr lvl="1">
              <a:buSzPct val="85000"/>
            </a:pPr>
            <a:r>
              <a:rPr lang="en-US" sz="3000" dirty="0"/>
              <a:t>This causes</a:t>
            </a:r>
            <a:r>
              <a:rPr lang="en-US" sz="3000" b="1" dirty="0"/>
              <a:t> TCP global synchronization</a:t>
            </a:r>
            <a:r>
              <a:rPr lang="en-US" sz="3000" dirty="0"/>
              <a:t> </a:t>
            </a:r>
          </a:p>
          <a:p>
            <a:r>
              <a:rPr lang="en-US" sz="3200" dirty="0"/>
              <a:t>With congestion avoidance mechanisms, once the output </a:t>
            </a:r>
            <a:br>
              <a:rPr lang="en-US" sz="3200" dirty="0"/>
            </a:br>
            <a:r>
              <a:rPr lang="en-US" sz="3200" dirty="0"/>
              <a:t>queue is at certain level, it will drop TCP segments in order to</a:t>
            </a:r>
            <a:br>
              <a:rPr lang="en-US" sz="3200" dirty="0"/>
            </a:br>
            <a:r>
              <a:rPr lang="en-US" sz="3200" dirty="0"/>
              <a:t>reduce the window size</a:t>
            </a:r>
          </a:p>
          <a:p>
            <a:pPr lvl="1">
              <a:buSzPct val="85000"/>
            </a:pPr>
            <a:r>
              <a:rPr lang="en-US" sz="3000" dirty="0"/>
              <a:t>Example: WRED (Weighted Random Early Detection)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5FB4C-EFE1-47ED-B140-25E273F479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AB9FF-7E46-41B0-AEA9-97CD44E9F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15" y="1937085"/>
            <a:ext cx="2578434" cy="1206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94667F-2A4D-4E11-AEBD-1F1530898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318" y="1903431"/>
            <a:ext cx="2768850" cy="1529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527F5D-CE55-4145-9190-29178E7C0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240" y="1937085"/>
            <a:ext cx="2214145" cy="165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9362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1336B-A9D5-4918-847A-CDE347E375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Port mirroring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5DF76-2B06-4FBE-9F56-C6B583B643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47281"/>
      </p:ext>
    </p:extLst>
  </p:cSld>
  <p:clrMapOvr>
    <a:masterClrMapping/>
  </p:clrMapOvr>
  <p:transition spd="slow" advClick="0" advTm="5000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B6D605-41C8-442F-9308-4EA3B6E6E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port mirroring?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A290F6-E28E-4187-BDBE-DFA48CAFEC0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0337" y="1195388"/>
            <a:ext cx="11817350" cy="5202237"/>
          </a:xfrm>
        </p:spPr>
        <p:txBody>
          <a:bodyPr/>
          <a:lstStyle/>
          <a:p>
            <a:r>
              <a:rPr lang="en-US" dirty="0"/>
              <a:t>Also called port monitor or </a:t>
            </a:r>
            <a:r>
              <a:rPr lang="en-US" u="sng" dirty="0"/>
              <a:t>SPAN</a:t>
            </a:r>
            <a:r>
              <a:rPr lang="en-US" dirty="0"/>
              <a:t> (Switch Port Analyzer) in Cisco</a:t>
            </a:r>
          </a:p>
          <a:p>
            <a:r>
              <a:rPr lang="en-US" dirty="0"/>
              <a:t>Lets you copy all traffic from a source port or source VLAN to a destination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CA4A-D2C8-479A-946B-FE79D780B0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26" name="Picture 2" descr="https://www.pcwdld.com/wp-content/uploads/cisco-span-diagram.png">
            <a:extLst>
              <a:ext uri="{FF2B5EF4-FFF2-40B4-BE49-F238E27FC236}">
                <a16:creationId xmlns:a16="http://schemas.microsoft.com/office/drawing/2014/main" id="{2753FF60-F4AB-4C90-B2EE-4A10D2736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668" y="3115008"/>
            <a:ext cx="4017976" cy="336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500218"/>
      </p:ext>
    </p:extLst>
  </p:cSld>
  <p:clrMapOvr>
    <a:masterClrMapping/>
  </p:clrMapOvr>
  <p:transition spd="slow" advClick="0" advTm="5000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B86F74-6B38-41D1-8B6A-B9069A73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port mirroring?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F0C8A9-97A2-47E6-B9E3-97D805F66C9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587" y="1195388"/>
            <a:ext cx="11817350" cy="5202237"/>
          </a:xfrm>
        </p:spPr>
        <p:txBody>
          <a:bodyPr/>
          <a:lstStyle/>
          <a:p>
            <a:r>
              <a:rPr lang="en-US" dirty="0"/>
              <a:t>SPAN can be useful for a number of reasons:</a:t>
            </a:r>
          </a:p>
          <a:p>
            <a:pPr lvl="1">
              <a:buSzPct val="85000"/>
            </a:pPr>
            <a:r>
              <a:rPr lang="en-US" dirty="0"/>
              <a:t>If you want to use Wireshark to capture a communication, you </a:t>
            </a:r>
            <a:br>
              <a:rPr lang="en-US" dirty="0"/>
            </a:br>
            <a:r>
              <a:rPr lang="en-US" dirty="0"/>
              <a:t>need to sniff</a:t>
            </a:r>
          </a:p>
          <a:p>
            <a:pPr lvl="1">
              <a:buSzPct val="85000"/>
            </a:pPr>
            <a:r>
              <a:rPr lang="en-US" dirty="0"/>
              <a:t>To redirect all traffic from a VLAN to an IDS/IPS</a:t>
            </a:r>
          </a:p>
          <a:p>
            <a:pPr lvl="1">
              <a:buSzPct val="85000"/>
            </a:pPr>
            <a:r>
              <a:rPr lang="en-US" dirty="0"/>
              <a:t>Redirect all VoIP calls from a VLAN so you can record the calls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E999C-24E3-4E24-82AE-063841F7971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29754"/>
      </p:ext>
    </p:extLst>
  </p:cSld>
  <p:clrMapOvr>
    <a:masterClrMapping/>
  </p:clrMapOvr>
  <p:transition spd="slow" advClick="0" advTm="500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DF751E-1CD0-47EC-9129-DA94EECF5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SPAN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E810FE-216E-4F4C-9213-09A9F396A2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Local SPAN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211991-4101-4B27-8A97-044BCAD1DD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RSPAN - Remote SPAN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ED818-5704-4731-9B0D-733EB548A90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E5082-E889-4968-8A5F-320E32228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5" y="2662709"/>
            <a:ext cx="4874795" cy="1890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C7A0AB-5688-4A9D-9833-8EF59C333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188" y="2111594"/>
            <a:ext cx="4138650" cy="344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4863"/>
      </p:ext>
    </p:extLst>
  </p:cSld>
  <p:clrMapOvr>
    <a:masterClrMapping/>
  </p:clrMapOvr>
  <p:transition spd="slow" advClick="0" advTm="5000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9B1536-DFBE-4E0C-8B31-6F0C31F5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 specifics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583C8F-064D-47F8-8F3A-38069BA86DA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84" y="1248861"/>
            <a:ext cx="12090484" cy="5202237"/>
          </a:xfrm>
        </p:spPr>
        <p:txBody>
          <a:bodyPr/>
          <a:lstStyle/>
          <a:p>
            <a:r>
              <a:rPr lang="en-US" dirty="0"/>
              <a:t>Both SPAN and RSPAN have some specifics:</a:t>
            </a:r>
          </a:p>
          <a:p>
            <a:pPr lvl="1">
              <a:buSzPct val="85000"/>
            </a:pPr>
            <a:r>
              <a:rPr lang="en-US" dirty="0"/>
              <a:t>Source interface can be anything - L2/L3 port, access/trunk port, </a:t>
            </a:r>
            <a:br>
              <a:rPr lang="en-US" dirty="0"/>
            </a:br>
            <a:r>
              <a:rPr lang="en-US" dirty="0"/>
              <a:t>Etherchannel</a:t>
            </a:r>
          </a:p>
          <a:p>
            <a:pPr lvl="1">
              <a:buSzPct val="85000"/>
            </a:pPr>
            <a:r>
              <a:rPr lang="en-US" dirty="0"/>
              <a:t>If the source is trunk, all VLANs are copied (no filtering)</a:t>
            </a:r>
          </a:p>
          <a:p>
            <a:pPr lvl="1">
              <a:buSzPct val="85000"/>
            </a:pPr>
            <a:r>
              <a:rPr lang="en-US" dirty="0"/>
              <a:t>As source, you can use either ports or VLAN, but cannot mix them</a:t>
            </a:r>
          </a:p>
          <a:p>
            <a:pPr lvl="1">
              <a:buSzPct val="85000"/>
            </a:pPr>
            <a:r>
              <a:rPr lang="en-US" dirty="0"/>
              <a:t>Be careful not to overload the destination interface (it is easy!)</a:t>
            </a:r>
          </a:p>
          <a:p>
            <a:pPr lvl="1">
              <a:buSzPct val="85000"/>
            </a:pPr>
            <a:r>
              <a:rPr lang="en-US" dirty="0"/>
              <a:t>Some L2 frames, like CDP and STP BPDUs are not copied by </a:t>
            </a:r>
            <a:br>
              <a:rPr lang="en-US" dirty="0"/>
            </a:br>
            <a:r>
              <a:rPr lang="en-US" dirty="0"/>
              <a:t>default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3D3AA-7A1A-4334-BA1C-E91F754521D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223972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1336B-A9D5-4918-847A-CDE347E375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Quality of service (QoS)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5DF76-2B06-4FBE-9F56-C6B583B643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61968"/>
      </p:ext>
    </p:extLst>
  </p:cSld>
  <p:clrMapOvr>
    <a:masterClrMapping/>
  </p:clrMapOvr>
  <p:transition spd="slow" advClick="0" advTm="5000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814D13-8B10-449A-ACDF-10D64A29AE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42648927"/>
      </p:ext>
    </p:extLst>
  </p:cSld>
  <p:clrMapOvr>
    <a:masterClrMapping/>
  </p:clrMapOvr>
  <p:transition spd="slow" advClick="0" advTm="5000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5" y="1655763"/>
            <a:ext cx="8635244" cy="4741430"/>
            <a:chOff x="472012" y="1630370"/>
            <a:chExt cx="3799787" cy="4446860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2" y="1630370"/>
              <a:ext cx="3799787" cy="4446860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>
                  <a:solidFill>
                    <a:schemeClr val="bg2"/>
                  </a:solidFill>
                </a:rPr>
                <a:t>Quality of service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>
                  <a:solidFill>
                    <a:schemeClr val="bg2"/>
                  </a:solidFill>
                </a:rPr>
                <a:t>Port mirroring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>
                  <a:solidFill>
                    <a:schemeClr val="bg2"/>
                  </a:solidFill>
                </a:rPr>
                <a:t>Demonstration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endParaRPr lang="en-US" sz="3200" dirty="0"/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endParaRPr lang="en-US" sz="3200" dirty="0"/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5647" y="3276600"/>
            <a:ext cx="2883428" cy="31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ransition spd="slow" advClick="0" advTm="5000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5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7" name="Picture 16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585251" y="2823602"/>
            <a:ext cx="2217855" cy="109217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58" y="1068463"/>
            <a:ext cx="2089504" cy="1639964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517" y="1367878"/>
            <a:ext cx="2045805" cy="251533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" t="16985" r="2532" b="21422"/>
          <a:stretch/>
        </p:blipFill>
        <p:spPr>
          <a:xfrm>
            <a:off x="3593620" y="3099687"/>
            <a:ext cx="4455001" cy="540001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1" y="1249982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029" y="1793140"/>
            <a:ext cx="2376275" cy="53594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B2C7AFA4-B03B-4F90-BCF5-42B64D45FD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877702" y="5756803"/>
            <a:ext cx="1704391" cy="759297"/>
          </a:xfrm>
          <a:prstGeom prst="rect">
            <a:avLst/>
          </a:prstGeom>
        </p:spPr>
      </p:pic>
      <p:pic>
        <p:nvPicPr>
          <p:cNvPr id="28" name="Picture 27" descr="A picture containing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8D7EE580-66D1-490E-AB52-9AAD1973A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02" y="4261665"/>
            <a:ext cx="1827471" cy="1092173"/>
          </a:xfrm>
          <a:prstGeom prst="rect">
            <a:avLst/>
          </a:prstGeom>
        </p:spPr>
      </p:pic>
      <p:pic>
        <p:nvPicPr>
          <p:cNvPr id="29" name="Picture 28" descr="Logo, company name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D90A1DB9-C677-4980-898B-02F96A34874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30252" r="7839" b="28040"/>
          <a:stretch/>
        </p:blipFill>
        <p:spPr>
          <a:xfrm>
            <a:off x="8454322" y="4248225"/>
            <a:ext cx="2700000" cy="765000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51539337-EA92-4DEC-B27C-1C96A708D3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611" y="4109323"/>
            <a:ext cx="3711886" cy="1327171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F70938FD-B0F5-423E-8C2C-99B884B6B0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322" y="5499000"/>
            <a:ext cx="2657856" cy="916485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FFB981A5-A282-4429-A0A1-AD728C389669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500" y="5436494"/>
            <a:ext cx="2391414" cy="11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0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F98D6B-A014-49DE-BFE5-4440AB634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88" y="1804627"/>
            <a:ext cx="4042163" cy="399123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746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1942" y="1179586"/>
            <a:ext cx="8693332" cy="54885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Education, Profession and Job for Software Developers</a:t>
            </a:r>
          </a:p>
          <a:p>
            <a:pPr lvl="1"/>
            <a:r>
              <a:rPr lang="en-US" sz="2999" noProof="1">
                <a:hlinkClick r:id="rId3"/>
              </a:rPr>
              <a:t>softuni.bg</a:t>
            </a:r>
            <a:r>
              <a:rPr lang="en-US" sz="2999" noProof="1"/>
              <a:t>, </a:t>
            </a:r>
            <a:r>
              <a:rPr lang="en-US" sz="2799" dirty="0">
                <a:hlinkClick r:id="rId4"/>
              </a:rPr>
              <a:t>about.softuni.bg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/>
            <a:r>
              <a:rPr lang="en-US" sz="2999" noProof="1">
                <a:hlinkClick r:id="rId5"/>
              </a:rPr>
              <a:t>softuni.foundation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lvl="1"/>
            <a:r>
              <a:rPr lang="en-US" sz="2999" noProof="1">
                <a:hlinkClick r:id="rId6"/>
              </a:rPr>
              <a:t>facebook.com/SoftwareUniversity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lvl="1"/>
            <a:r>
              <a:rPr lang="en-US" sz="2999" dirty="0">
                <a:hlinkClick r:id="rId7"/>
              </a:rPr>
              <a:t>forum.softuni.bg</a:t>
            </a:r>
            <a:endParaRPr lang="en-US" sz="2999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1557" y="6506199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654732-C0AF-447A-9CFE-FFD3DFE01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QoS?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8D8B61-9A8B-4686-9689-5DC9EE1B081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169" y="1195388"/>
            <a:ext cx="6368715" cy="5202237"/>
          </a:xfrm>
        </p:spPr>
        <p:txBody>
          <a:bodyPr/>
          <a:lstStyle/>
          <a:p>
            <a:r>
              <a:rPr lang="en-US" dirty="0"/>
              <a:t>Network devices do NOT care </a:t>
            </a:r>
            <a:br>
              <a:rPr lang="en-US" dirty="0"/>
            </a:br>
            <a:r>
              <a:rPr lang="en-US" dirty="0"/>
              <a:t>about the type of traffic they </a:t>
            </a:r>
            <a:br>
              <a:rPr lang="en-US" dirty="0"/>
            </a:br>
            <a:r>
              <a:rPr lang="en-US" dirty="0"/>
              <a:t>need to forward:</a:t>
            </a:r>
          </a:p>
          <a:p>
            <a:pPr lvl="1">
              <a:lnSpc>
                <a:spcPct val="70000"/>
              </a:lnSpc>
            </a:pPr>
            <a:r>
              <a:rPr lang="en-US" dirty="0"/>
              <a:t>Switches use destination MAC</a:t>
            </a:r>
          </a:p>
          <a:p>
            <a:pPr lvl="1">
              <a:lnSpc>
                <a:spcPct val="70000"/>
              </a:lnSpc>
            </a:pPr>
            <a:r>
              <a:rPr lang="en-US" dirty="0"/>
              <a:t>Routers use routing tables</a:t>
            </a:r>
          </a:p>
          <a:p>
            <a:pPr marL="456915" lvl="1" indent="-456915"/>
            <a:r>
              <a:rPr lang="en-US" sz="3398" dirty="0"/>
              <a:t>The logic in forwarding is simply FIFO (First In First Out)</a:t>
            </a:r>
          </a:p>
          <a:p>
            <a:pPr marL="456915" lvl="1" indent="-456915">
              <a:buClr>
                <a:schemeClr val="tx1"/>
              </a:buClr>
            </a:pPr>
            <a:r>
              <a:rPr lang="en-US" sz="3398" dirty="0">
                <a:solidFill>
                  <a:schemeClr val="bg1"/>
                </a:solidFill>
              </a:rPr>
              <a:t>QoS</a:t>
            </a:r>
            <a:r>
              <a:rPr lang="en-US" sz="3398" dirty="0"/>
              <a:t> is a way to prioritize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5B1CB-C7AA-4A02-AEB2-953B69B511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773B4-BFB7-4C25-BEB4-2F297B8FB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248" y="1580531"/>
            <a:ext cx="5485163" cy="43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5635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46E831-D620-458E-B0D6-36FC65FD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Characteristics of network traffic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E81A4A-1C10-4343-B0F5-21667532EB2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195388"/>
            <a:ext cx="11817350" cy="5202237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Bandwidth</a:t>
            </a:r>
            <a:r>
              <a:rPr lang="en-US" dirty="0"/>
              <a:t> - the speed of the link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Delay</a:t>
            </a:r>
            <a:r>
              <a:rPr lang="en-US" dirty="0"/>
              <a:t> - the time it takes for a packet to get from the source to </a:t>
            </a:r>
            <a:br>
              <a:rPr lang="en-US" dirty="0"/>
            </a:br>
            <a:r>
              <a:rPr lang="en-US" dirty="0"/>
              <a:t>the destination (can be one-way or round-trip delay)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Jitter</a:t>
            </a:r>
            <a:r>
              <a:rPr lang="en-US" dirty="0"/>
              <a:t> - the variation of the one-way delay for each packet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Loss</a:t>
            </a:r>
            <a:r>
              <a:rPr lang="en-US" dirty="0"/>
              <a:t> - the amount of the lost data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2A200-7E36-48CE-A123-E52BC1CF57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697851"/>
      </p:ext>
    </p:extLst>
  </p:cSld>
  <p:clrMapOvr>
    <a:masterClrMapping/>
  </p:clrMapOvr>
  <p:transition spd="slow" advClick="0" advTm="5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1573B5-6DCC-4113-8045-5EDE4C59F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and application types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17957F-ABE4-48F4-B250-E67CC36D432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7325" y="1243514"/>
            <a:ext cx="11817350" cy="5202237"/>
          </a:xfrm>
        </p:spPr>
        <p:txBody>
          <a:bodyPr/>
          <a:lstStyle/>
          <a:p>
            <a:r>
              <a:rPr lang="en-US" dirty="0"/>
              <a:t>Non-interactive application (a.k.a. batch application), </a:t>
            </a:r>
            <a:br>
              <a:rPr lang="en-US" dirty="0"/>
            </a:br>
            <a:r>
              <a:rPr lang="en-US" dirty="0"/>
              <a:t>for example - downloading a file</a:t>
            </a:r>
          </a:p>
          <a:p>
            <a:pPr lvl="1"/>
            <a:r>
              <a:rPr lang="en-US" u="sng" dirty="0"/>
              <a:t>bandwidth</a:t>
            </a:r>
            <a:r>
              <a:rPr lang="en-US" dirty="0"/>
              <a:t>, delay, jitter, loss</a:t>
            </a:r>
          </a:p>
          <a:p>
            <a:r>
              <a:rPr lang="en-US" dirty="0"/>
              <a:t>Interactive application, for example Telnet or SSH</a:t>
            </a:r>
          </a:p>
          <a:p>
            <a:pPr lvl="1"/>
            <a:r>
              <a:rPr lang="en-US" dirty="0"/>
              <a:t>bandwidth, </a:t>
            </a:r>
            <a:r>
              <a:rPr lang="en-US" u="sng" dirty="0"/>
              <a:t>delay</a:t>
            </a:r>
            <a:r>
              <a:rPr lang="en-US" dirty="0"/>
              <a:t>, jitter, </a:t>
            </a:r>
            <a:r>
              <a:rPr lang="en-US" u="sng" dirty="0"/>
              <a:t>loss</a:t>
            </a:r>
          </a:p>
          <a:p>
            <a:r>
              <a:rPr lang="en-US" dirty="0"/>
              <a:t>Voice and video application</a:t>
            </a:r>
          </a:p>
          <a:p>
            <a:pPr lvl="1"/>
            <a:r>
              <a:rPr lang="en-US" dirty="0"/>
              <a:t>bandwidth, </a:t>
            </a:r>
            <a:r>
              <a:rPr lang="en-US" u="sng" dirty="0"/>
              <a:t>delay</a:t>
            </a:r>
            <a:r>
              <a:rPr lang="en-US" dirty="0"/>
              <a:t>, </a:t>
            </a:r>
            <a:r>
              <a:rPr lang="en-US" u="sng" dirty="0"/>
              <a:t>jitter</a:t>
            </a:r>
            <a:r>
              <a:rPr lang="en-US" dirty="0"/>
              <a:t>, </a:t>
            </a:r>
            <a:r>
              <a:rPr lang="en-US" u="sng" dirty="0"/>
              <a:t>loss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8DC84-6EB1-4A0A-9A3A-3BEFAFE0A4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42D8F-7DB7-4C72-AED3-224F98881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220" y="4035507"/>
            <a:ext cx="4165747" cy="191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8383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509EE9-5DB1-41B3-A5C8-58589C9C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QoS tools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0C5A90-8ED6-4141-A1F3-FA31DEEA390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291641"/>
            <a:ext cx="11817350" cy="486852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Classification and marking</a:t>
            </a:r>
          </a:p>
          <a:p>
            <a:pPr>
              <a:buClr>
                <a:schemeClr val="tx1"/>
              </a:buClr>
            </a:pPr>
            <a:r>
              <a:rPr lang="en-US" dirty="0"/>
              <a:t>Queuing</a:t>
            </a:r>
          </a:p>
          <a:p>
            <a:pPr>
              <a:buClr>
                <a:schemeClr val="tx1"/>
              </a:buClr>
            </a:pPr>
            <a:r>
              <a:rPr lang="en-US" dirty="0"/>
              <a:t>Policing and shaping</a:t>
            </a:r>
          </a:p>
          <a:p>
            <a:pPr>
              <a:buClr>
                <a:schemeClr val="tx1"/>
              </a:buClr>
            </a:pPr>
            <a:r>
              <a:rPr lang="en-US" dirty="0"/>
              <a:t>Congestion avoidance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39AA5-F5A6-4AD1-82E0-74B67FE174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41151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A000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000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3159B2-0175-483A-A5E8-334D5B3477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 each packet to have different treatment, we have to first </a:t>
            </a:r>
            <a:br>
              <a:rPr lang="en-US" dirty="0"/>
            </a:br>
            <a:r>
              <a:rPr lang="en-US" dirty="0"/>
              <a:t>identify and mark them</a:t>
            </a:r>
          </a:p>
          <a:p>
            <a:r>
              <a:rPr lang="en-US" dirty="0"/>
              <a:t>There are different methods to classify a packet:</a:t>
            </a:r>
          </a:p>
          <a:p>
            <a:pPr lvl="1" fontAlgn="base">
              <a:buSzPct val="90000"/>
            </a:pPr>
            <a:r>
              <a:rPr lang="en-US" u="sng" dirty="0"/>
              <a:t>Header inspection</a:t>
            </a:r>
            <a:r>
              <a:rPr lang="en-US" dirty="0"/>
              <a:t> - looks for MAC, IP, port numbers </a:t>
            </a:r>
          </a:p>
          <a:p>
            <a:pPr lvl="1" fontAlgn="base">
              <a:buSzPct val="90000"/>
            </a:pPr>
            <a:r>
              <a:rPr lang="en-US" u="sng" dirty="0"/>
              <a:t>Payload inspection</a:t>
            </a:r>
            <a:r>
              <a:rPr lang="en-US" dirty="0"/>
              <a:t> - looks inside the packet, making deep </a:t>
            </a:r>
            <a:br>
              <a:rPr lang="en-US" dirty="0"/>
            </a:br>
            <a:r>
              <a:rPr lang="en-US" dirty="0"/>
              <a:t>packet inspection. </a:t>
            </a:r>
            <a:br>
              <a:rPr lang="en-US" dirty="0"/>
            </a:br>
            <a:r>
              <a:rPr lang="en-US" dirty="0"/>
              <a:t>On Cisco routers, this is done with </a:t>
            </a:r>
            <a:r>
              <a:rPr lang="en-US" dirty="0">
                <a:solidFill>
                  <a:schemeClr val="bg1"/>
                </a:solidFill>
              </a:rPr>
              <a:t>NBAR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/>
              <a:t>etwork-</a:t>
            </a:r>
            <a:r>
              <a:rPr lang="en-US" dirty="0">
                <a:solidFill>
                  <a:schemeClr val="bg1"/>
                </a:solidFill>
              </a:rPr>
              <a:t>B</a:t>
            </a:r>
            <a:r>
              <a:rPr lang="en-US" dirty="0"/>
              <a:t>ased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/>
              <a:t>pplication </a:t>
            </a:r>
            <a:r>
              <a:rPr lang="en-US" dirty="0">
                <a:solidFill>
                  <a:schemeClr val="bg1"/>
                </a:solidFill>
              </a:rPr>
              <a:t>R</a:t>
            </a:r>
            <a:r>
              <a:rPr lang="en-US" dirty="0"/>
              <a:t>ecognition)</a:t>
            </a:r>
            <a:endParaRPr lang="en-US" u="sng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CC14E5-206E-4933-BDA3-399C6FD5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and marking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FB2EF-5B09-4EC3-8E15-8B23C71A33B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95456"/>
      </p:ext>
    </p:extLst>
  </p:cSld>
  <p:clrMapOvr>
    <a:masterClrMapping/>
  </p:clrMapOvr>
  <p:transition spd="slow" advClick="0" advTm="5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7DA9F4-11D7-4BB8-97F5-B69CD871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and marking (2)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B079F7-C88A-44A3-8AB8-5C1D64000DB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50" y="1195388"/>
            <a:ext cx="11817350" cy="5510212"/>
          </a:xfrm>
        </p:spPr>
        <p:txBody>
          <a:bodyPr/>
          <a:lstStyle/>
          <a:p>
            <a:r>
              <a:rPr lang="en-US" dirty="0"/>
              <a:t>Once classified, we need to mark the packet or frame</a:t>
            </a:r>
          </a:p>
          <a:p>
            <a:pPr lvl="1">
              <a:buSzPct val="90000"/>
            </a:pPr>
            <a:r>
              <a:rPr lang="en-US" dirty="0"/>
              <a:t>For L3 packets, we modify the ToS field:</a:t>
            </a:r>
          </a:p>
          <a:p>
            <a:pPr marL="1218438" lvl="2" indent="0">
              <a:buNone/>
            </a:pPr>
            <a:endParaRPr lang="en-US" dirty="0"/>
          </a:p>
          <a:p>
            <a:pPr marL="1218438" lvl="2" indent="0">
              <a:buNone/>
            </a:pPr>
            <a:endParaRPr lang="en-US" dirty="0"/>
          </a:p>
          <a:p>
            <a:pPr lvl="1">
              <a:buSzPct val="90000"/>
            </a:pPr>
            <a:r>
              <a:rPr lang="en-US" dirty="0"/>
              <a:t>For L2 frames, we modify the Priority field (for trunks only):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203CE-F0BF-487E-BEAA-329F77F521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1D92B-BDCE-47C5-8A7A-473DD8D47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627" y="2455815"/>
            <a:ext cx="7521825" cy="1236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217E32-81EB-4FFC-851E-62C0D0E0D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627" y="4368932"/>
            <a:ext cx="5935579" cy="225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97646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aruba_title-library_16x9">
  <a:themeElements>
    <a:clrScheme name="Aruba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FF8300"/>
      </a:accent1>
      <a:accent2>
        <a:srgbClr val="004876"/>
      </a:accent2>
      <a:accent3>
        <a:srgbClr val="9FD4C9"/>
      </a:accent3>
      <a:accent4>
        <a:srgbClr val="646569"/>
      </a:accent4>
      <a:accent5>
        <a:srgbClr val="D5D654"/>
      </a:accent5>
      <a:accent6>
        <a:srgbClr val="008375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69|130">
      <a:srgbClr val="00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Aruba_16x9_Master-Template_011516" id="{98F542C7-6BD9-C440-BB04-DFFACAD10EEE}" vid="{5FA0B7F9-07F1-6042-A5FD-7637741C5961}"/>
    </a:ext>
  </a:extLst>
</a:theme>
</file>

<file path=ppt/theme/theme3.xml><?xml version="1.0" encoding="utf-8"?>
<a:theme xmlns:a="http://schemas.openxmlformats.org/drawingml/2006/main" name="2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19642</TotalTime>
  <Words>1293</Words>
  <Application>Microsoft Office PowerPoint</Application>
  <PresentationFormat>Widescreen</PresentationFormat>
  <Paragraphs>304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Consolas</vt:lpstr>
      <vt:lpstr>Open Sans</vt:lpstr>
      <vt:lpstr>Wingdings</vt:lpstr>
      <vt:lpstr>Wingdings 2</vt:lpstr>
      <vt:lpstr>1_SoftUni3_1</vt:lpstr>
      <vt:lpstr>aruba_title-library_16x9</vt:lpstr>
      <vt:lpstr>2_SoftUni3_1</vt:lpstr>
      <vt:lpstr>Quality of service. Port mirroring</vt:lpstr>
      <vt:lpstr>Table of Contents</vt:lpstr>
      <vt:lpstr>PowerPoint Presentation</vt:lpstr>
      <vt:lpstr>What is QoS?</vt:lpstr>
      <vt:lpstr>Characteristics of network traffic</vt:lpstr>
      <vt:lpstr>Traffic and application types</vt:lpstr>
      <vt:lpstr>QoS tools</vt:lpstr>
      <vt:lpstr>Classification and marking</vt:lpstr>
      <vt:lpstr>Classification and marking (2)</vt:lpstr>
      <vt:lpstr>IP Precedence</vt:lpstr>
      <vt:lpstr>Differentiated Services</vt:lpstr>
      <vt:lpstr>Default PHB</vt:lpstr>
      <vt:lpstr>Class-Selector PHB</vt:lpstr>
      <vt:lpstr>Assured Forwarding PHB</vt:lpstr>
      <vt:lpstr>Expedited Forwarding PHB</vt:lpstr>
      <vt:lpstr>QoS tools</vt:lpstr>
      <vt:lpstr>Queuing/Congestion management</vt:lpstr>
      <vt:lpstr>Queuing/Congestion management (2)</vt:lpstr>
      <vt:lpstr>Queuing/Congestion management (3)</vt:lpstr>
      <vt:lpstr>QoS tools</vt:lpstr>
      <vt:lpstr>Policing</vt:lpstr>
      <vt:lpstr>Shaping</vt:lpstr>
      <vt:lpstr>QoS tools</vt:lpstr>
      <vt:lpstr>Congestion avoidance</vt:lpstr>
      <vt:lpstr>PowerPoint Presentation</vt:lpstr>
      <vt:lpstr>What is port mirroring?</vt:lpstr>
      <vt:lpstr>Why port mirroring?</vt:lpstr>
      <vt:lpstr>Types of SPAN</vt:lpstr>
      <vt:lpstr>SPAN specifics</vt:lpstr>
      <vt:lpstr>PowerPoint Presentation</vt:lpstr>
      <vt:lpstr>Summary</vt:lpstr>
      <vt:lpstr>PowerPoint Presentation</vt:lpstr>
      <vt:lpstr>SoftUni Diamond Partners</vt:lpstr>
      <vt:lpstr>Educational Partners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Vasil Yordanov</cp:lastModifiedBy>
  <cp:revision>815</cp:revision>
  <dcterms:created xsi:type="dcterms:W3CDTF">2018-05-23T13:08:44Z</dcterms:created>
  <dcterms:modified xsi:type="dcterms:W3CDTF">2022-08-03T04:53:42Z</dcterms:modified>
</cp:coreProperties>
</file>